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1" r:id="rId6"/>
    <p:sldId id="274" r:id="rId7"/>
    <p:sldId id="276" r:id="rId8"/>
    <p:sldId id="263" r:id="rId9"/>
    <p:sldId id="260" r:id="rId10"/>
    <p:sldId id="264" r:id="rId11"/>
    <p:sldId id="265" r:id="rId12"/>
    <p:sldId id="266" r:id="rId13"/>
    <p:sldId id="268" r:id="rId14"/>
    <p:sldId id="269" r:id="rId15"/>
    <p:sldId id="270" r:id="rId16"/>
    <p:sldId id="271" r:id="rId17"/>
    <p:sldId id="272" r:id="rId18"/>
    <p:sldId id="273" r:id="rId19"/>
    <p:sldId id="275" r:id="rId20"/>
  </p:sldIdLst>
  <p:sldSz cx="9144000" cy="5143500" type="screen16x9"/>
  <p:notesSz cx="6858000" cy="9144000"/>
  <p:embeddedFontLst>
    <p:embeddedFont>
      <p:font typeface="Lato" panose="020F0502020204030203" pitchFamily="34" charset="77"/>
      <p:regular r:id="rId22"/>
      <p:bold r:id="rId23"/>
      <p:italic r:id="rId24"/>
      <p:boldItalic r:id="rId25"/>
    </p:embeddedFont>
    <p:embeddedFont>
      <p:font typeface="Montserrat" pitchFamily="2" charset="77"/>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4728"/>
  </p:normalViewPr>
  <p:slideViewPr>
    <p:cSldViewPr snapToGrid="0">
      <p:cViewPr varScale="1">
        <p:scale>
          <a:sx n="282" d="100"/>
          <a:sy n="282" d="100"/>
        </p:scale>
        <p:origin x="11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6f889893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6f8898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1200952f6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1200952f6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82d66fe9e_0_1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82d66fe9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82d66fe9e_0_13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82d66fe9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1200952f6_0_6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1200952f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1200952f6_0_7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1200952f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1200952f6_0_8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1200952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1200952f6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1200952f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1200952f6_0_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1200952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1200952f6_0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1200952f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059bd75c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059bd75c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715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05a3a0dd0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05a3a0dd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059bd75c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059bd75c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6f889893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6f88989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059bd75c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059bd75c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059bd75c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059bd75c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059bd75c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059bd75c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01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059bd75c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6059bd75c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1200952f6_0_13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1200952f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mayes@um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apo.st/throne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hyperlink" Target="http://wapo.st/bears-ear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3.gif"/><Relationship Id="rId4" Type="http://schemas.openxmlformats.org/officeDocument/2006/relationships/hyperlink" Target="https://www.washingtonpost.com/podcasts/post-reports/trump-shifting-dhs-focus-from-counterterrorism-to-immigratio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apo.st/foodtruck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wapo.st/california-fires-2017"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presentation/d/1PhMi25d0X9L4ATGwRmFefsbiUCPCSf1HcJ7nGW-tVPM/edit#slide=id.g3d37ed75e8_0_9"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brmayes.github.io/jour352/"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hyperlink" Target="https://brmayes.github.io/jour352"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atom.io/" TargetMode="External"/><Relationship Id="rId5" Type="http://schemas.openxmlformats.org/officeDocument/2006/relationships/hyperlink" Target="https://www.linkedin.com/learning/" TargetMode="External"/><Relationship Id="rId4" Type="http://schemas.openxmlformats.org/officeDocument/2006/relationships/hyperlink" Target="https://www.codecademy.com/registe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128575" y="1273600"/>
            <a:ext cx="5995200" cy="2205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JOUR 352: Interactive Design and</a:t>
            </a:r>
            <a:endParaRPr/>
          </a:p>
          <a:p>
            <a:pPr marL="0" lvl="0" indent="0" algn="l" rtl="0">
              <a:lnSpc>
                <a:spcPct val="115000"/>
              </a:lnSpc>
              <a:spcBef>
                <a:spcPts val="0"/>
              </a:spcBef>
              <a:spcAft>
                <a:spcPts val="0"/>
              </a:spcAft>
              <a:buNone/>
            </a:pPr>
            <a:r>
              <a:rPr lang="en"/>
              <a:t>Development</a:t>
            </a:r>
            <a:endParaRPr/>
          </a:p>
          <a:p>
            <a:pPr marL="0" lvl="0" indent="0" algn="l" rtl="0">
              <a:spcBef>
                <a:spcPts val="0"/>
              </a:spcBef>
              <a:spcAft>
                <a:spcPts val="0"/>
              </a:spcAft>
              <a:buNone/>
            </a:pP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Brittany Renee Mayes</a:t>
            </a:r>
            <a:endParaRPr/>
          </a:p>
          <a:p>
            <a:pPr marL="0" lvl="0" indent="0" algn="r" rtl="0">
              <a:spcBef>
                <a:spcPts val="0"/>
              </a:spcBef>
              <a:spcAft>
                <a:spcPts val="0"/>
              </a:spcAft>
              <a:buNone/>
            </a:pPr>
            <a:r>
              <a:rPr lang="en" u="sng">
                <a:solidFill>
                  <a:schemeClr val="hlink"/>
                </a:solidFill>
                <a:hlinkClick r:id="rId3"/>
              </a:rPr>
              <a:t>brmayes@umd.edu</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1"/>
          <p:cNvPicPr preferRelativeResize="0"/>
          <p:nvPr/>
        </p:nvPicPr>
        <p:blipFill>
          <a:blip r:embed="rId3">
            <a:alphaModFix/>
          </a:blip>
          <a:stretch>
            <a:fillRect/>
          </a:stretch>
        </p:blipFill>
        <p:spPr>
          <a:xfrm>
            <a:off x="29950" y="38947"/>
            <a:ext cx="1481999" cy="3031679"/>
          </a:xfrm>
          <a:prstGeom prst="rect">
            <a:avLst/>
          </a:prstGeom>
          <a:noFill/>
          <a:ln>
            <a:noFill/>
          </a:ln>
        </p:spPr>
      </p:pic>
      <p:pic>
        <p:nvPicPr>
          <p:cNvPr id="183" name="Google Shape;183;p21"/>
          <p:cNvPicPr preferRelativeResize="0"/>
          <p:nvPr/>
        </p:nvPicPr>
        <p:blipFill>
          <a:blip r:embed="rId4">
            <a:alphaModFix/>
          </a:blip>
          <a:stretch>
            <a:fillRect/>
          </a:stretch>
        </p:blipFill>
        <p:spPr>
          <a:xfrm>
            <a:off x="7217074" y="38950"/>
            <a:ext cx="1889852" cy="1733734"/>
          </a:xfrm>
          <a:prstGeom prst="rect">
            <a:avLst/>
          </a:prstGeom>
          <a:noFill/>
          <a:ln>
            <a:noFill/>
          </a:ln>
        </p:spPr>
      </p:pic>
      <p:pic>
        <p:nvPicPr>
          <p:cNvPr id="184" name="Google Shape;184;p21"/>
          <p:cNvPicPr preferRelativeResize="0"/>
          <p:nvPr/>
        </p:nvPicPr>
        <p:blipFill>
          <a:blip r:embed="rId5">
            <a:alphaModFix/>
          </a:blip>
          <a:stretch>
            <a:fillRect/>
          </a:stretch>
        </p:blipFill>
        <p:spPr>
          <a:xfrm>
            <a:off x="1993389" y="2543924"/>
            <a:ext cx="2492326" cy="2457650"/>
          </a:xfrm>
          <a:prstGeom prst="rect">
            <a:avLst/>
          </a:prstGeom>
          <a:noFill/>
          <a:ln>
            <a:noFill/>
          </a:ln>
        </p:spPr>
      </p:pic>
      <p:pic>
        <p:nvPicPr>
          <p:cNvPr id="185" name="Google Shape;185;p21"/>
          <p:cNvPicPr preferRelativeResize="0"/>
          <p:nvPr/>
        </p:nvPicPr>
        <p:blipFill>
          <a:blip r:embed="rId6">
            <a:alphaModFix/>
          </a:blip>
          <a:stretch>
            <a:fillRect/>
          </a:stretch>
        </p:blipFill>
        <p:spPr>
          <a:xfrm>
            <a:off x="7217854" y="1831423"/>
            <a:ext cx="1889852" cy="3234152"/>
          </a:xfrm>
          <a:prstGeom prst="rect">
            <a:avLst/>
          </a:prstGeom>
          <a:noFill/>
          <a:ln>
            <a:noFill/>
          </a:ln>
        </p:spPr>
      </p:pic>
      <p:pic>
        <p:nvPicPr>
          <p:cNvPr id="186" name="Google Shape;186;p21"/>
          <p:cNvPicPr preferRelativeResize="0"/>
          <p:nvPr/>
        </p:nvPicPr>
        <p:blipFill>
          <a:blip r:embed="rId7">
            <a:alphaModFix/>
          </a:blip>
          <a:stretch>
            <a:fillRect/>
          </a:stretch>
        </p:blipFill>
        <p:spPr>
          <a:xfrm>
            <a:off x="4938951" y="115150"/>
            <a:ext cx="2241523" cy="2320469"/>
          </a:xfrm>
          <a:prstGeom prst="rect">
            <a:avLst/>
          </a:prstGeom>
          <a:noFill/>
          <a:ln>
            <a:noFill/>
          </a:ln>
        </p:spPr>
      </p:pic>
      <p:pic>
        <p:nvPicPr>
          <p:cNvPr id="187" name="Google Shape;187;p21"/>
          <p:cNvPicPr preferRelativeResize="0"/>
          <p:nvPr/>
        </p:nvPicPr>
        <p:blipFill>
          <a:blip r:embed="rId8">
            <a:alphaModFix/>
          </a:blip>
          <a:stretch>
            <a:fillRect/>
          </a:stretch>
        </p:blipFill>
        <p:spPr>
          <a:xfrm>
            <a:off x="1549325" y="38950"/>
            <a:ext cx="3302777" cy="2396676"/>
          </a:xfrm>
          <a:prstGeom prst="rect">
            <a:avLst/>
          </a:prstGeom>
          <a:noFill/>
          <a:ln>
            <a:noFill/>
          </a:ln>
        </p:spPr>
      </p:pic>
      <p:pic>
        <p:nvPicPr>
          <p:cNvPr id="188" name="Google Shape;188;p21"/>
          <p:cNvPicPr preferRelativeResize="0"/>
          <p:nvPr/>
        </p:nvPicPr>
        <p:blipFill>
          <a:blip r:embed="rId9">
            <a:alphaModFix/>
          </a:blip>
          <a:stretch>
            <a:fillRect/>
          </a:stretch>
        </p:blipFill>
        <p:spPr>
          <a:xfrm>
            <a:off x="4571531" y="2504950"/>
            <a:ext cx="2532449" cy="2605126"/>
          </a:xfrm>
          <a:prstGeom prst="rect">
            <a:avLst/>
          </a:prstGeom>
          <a:noFill/>
          <a:ln>
            <a:noFill/>
          </a:ln>
        </p:spPr>
      </p:pic>
      <p:pic>
        <p:nvPicPr>
          <p:cNvPr id="189" name="Google Shape;189;p21"/>
          <p:cNvPicPr preferRelativeResize="0"/>
          <p:nvPr/>
        </p:nvPicPr>
        <p:blipFill>
          <a:blip r:embed="rId10">
            <a:alphaModFix/>
          </a:blip>
          <a:stretch>
            <a:fillRect/>
          </a:stretch>
        </p:blipFill>
        <p:spPr>
          <a:xfrm>
            <a:off x="106150" y="3146099"/>
            <a:ext cx="1801452" cy="18554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1297500" y="393750"/>
            <a:ext cx="75585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Who is @</a:t>
            </a:r>
            <a:r>
              <a:rPr lang="en" u="sng"/>
              <a:t>PostGraphics</a:t>
            </a:r>
            <a:r>
              <a:rPr lang="en"/>
              <a:t> and what is a graphics reporter? We’re </a:t>
            </a:r>
            <a:r>
              <a:rPr lang="en" b="1">
                <a:highlight>
                  <a:schemeClr val="accent1"/>
                </a:highlight>
              </a:rPr>
              <a:t>reporters</a:t>
            </a:r>
            <a:r>
              <a:rPr lang="en"/>
              <a:t> but we’re also… </a:t>
            </a:r>
            <a:endParaRPr/>
          </a:p>
        </p:txBody>
      </p:sp>
      <p:sp>
        <p:nvSpPr>
          <p:cNvPr id="195" name="Google Shape;195;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Illustrators</a:t>
            </a:r>
            <a:endParaRPr sz="1800"/>
          </a:p>
          <a:p>
            <a:pPr marL="457200" lvl="0" indent="-342900" algn="l" rtl="0">
              <a:spcBef>
                <a:spcPts val="0"/>
              </a:spcBef>
              <a:spcAft>
                <a:spcPts val="0"/>
              </a:spcAft>
              <a:buSzPts val="1800"/>
              <a:buChar char="●"/>
            </a:pPr>
            <a:r>
              <a:rPr lang="en" sz="1800"/>
              <a:t>Cartographers</a:t>
            </a:r>
            <a:endParaRPr sz="1800"/>
          </a:p>
          <a:p>
            <a:pPr marL="457200" lvl="0" indent="-342900" algn="l" rtl="0">
              <a:spcBef>
                <a:spcPts val="0"/>
              </a:spcBef>
              <a:spcAft>
                <a:spcPts val="0"/>
              </a:spcAft>
              <a:buSzPts val="1800"/>
              <a:buChar char="●"/>
            </a:pPr>
            <a:r>
              <a:rPr lang="en" sz="1800"/>
              <a:t>Data analysts </a:t>
            </a:r>
            <a:endParaRPr sz="1800"/>
          </a:p>
          <a:p>
            <a:pPr marL="457200" lvl="0" indent="-342900" algn="l" rtl="0">
              <a:spcBef>
                <a:spcPts val="0"/>
              </a:spcBef>
              <a:spcAft>
                <a:spcPts val="0"/>
              </a:spcAft>
              <a:buSzPts val="1800"/>
              <a:buChar char="●"/>
            </a:pPr>
            <a:r>
              <a:rPr lang="en" sz="1800"/>
              <a:t>Back-end engineers</a:t>
            </a:r>
            <a:endParaRPr sz="1800"/>
          </a:p>
          <a:p>
            <a:pPr marL="457200" lvl="0" indent="-342900" algn="l" rtl="0">
              <a:spcBef>
                <a:spcPts val="0"/>
              </a:spcBef>
              <a:spcAft>
                <a:spcPts val="0"/>
              </a:spcAft>
              <a:buSzPts val="1800"/>
              <a:buChar char="●"/>
            </a:pPr>
            <a:r>
              <a:rPr lang="en" sz="1800"/>
              <a:t>Front-end developers</a:t>
            </a:r>
            <a:endParaRPr sz="1800"/>
          </a:p>
          <a:p>
            <a:pPr marL="457200" lvl="0" indent="-342900" algn="l" rtl="0">
              <a:spcBef>
                <a:spcPts val="0"/>
              </a:spcBef>
              <a:spcAft>
                <a:spcPts val="0"/>
              </a:spcAft>
              <a:buSzPts val="1800"/>
              <a:buChar char="●"/>
            </a:pPr>
            <a:r>
              <a:rPr lang="en" sz="1800"/>
              <a:t>Designers</a:t>
            </a:r>
            <a:endParaRPr sz="1800"/>
          </a:p>
          <a:p>
            <a:pPr marL="457200" lvl="0" indent="-342900" algn="l" rtl="0">
              <a:spcBef>
                <a:spcPts val="0"/>
              </a:spcBef>
              <a:spcAft>
                <a:spcPts val="0"/>
              </a:spcAft>
              <a:buSzPts val="1800"/>
              <a:buChar char="●"/>
            </a:pPr>
            <a:r>
              <a:rPr lang="en" sz="1800"/>
              <a:t>Editors</a:t>
            </a:r>
            <a:endParaRPr sz="1800"/>
          </a:p>
        </p:txBody>
      </p:sp>
      <p:pic>
        <p:nvPicPr>
          <p:cNvPr id="196" name="Google Shape;196;p22"/>
          <p:cNvPicPr preferRelativeResize="0"/>
          <p:nvPr/>
        </p:nvPicPr>
        <p:blipFill>
          <a:blip r:embed="rId3">
            <a:alphaModFix/>
          </a:blip>
          <a:stretch>
            <a:fillRect/>
          </a:stretch>
        </p:blipFill>
        <p:spPr>
          <a:xfrm>
            <a:off x="7333200" y="2955900"/>
            <a:ext cx="1522850" cy="1522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What tools do we use?</a:t>
            </a:r>
            <a:endParaRPr/>
          </a:p>
        </p:txBody>
      </p:sp>
      <p:sp>
        <p:nvSpPr>
          <p:cNvPr id="202" name="Google Shape;202;p23"/>
          <p:cNvSpPr txBox="1">
            <a:spLocks noGrp="1"/>
          </p:cNvSpPr>
          <p:nvPr>
            <p:ph type="body" idx="1"/>
          </p:nvPr>
        </p:nvSpPr>
        <p:spPr>
          <a:xfrm>
            <a:off x="1297500" y="1567550"/>
            <a:ext cx="40314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HTML, CSS</a:t>
            </a:r>
            <a:endParaRPr sz="1800"/>
          </a:p>
          <a:p>
            <a:pPr marL="457200" lvl="0" indent="-342900" algn="l" rtl="0">
              <a:spcBef>
                <a:spcPts val="0"/>
              </a:spcBef>
              <a:spcAft>
                <a:spcPts val="0"/>
              </a:spcAft>
              <a:buSzPts val="1800"/>
              <a:buChar char="●"/>
            </a:pPr>
            <a:r>
              <a:rPr lang="en" sz="1800"/>
              <a:t>Javascript</a:t>
            </a:r>
            <a:endParaRPr sz="1800"/>
          </a:p>
          <a:p>
            <a:pPr marL="457200" lvl="0" indent="-342900" algn="l" rtl="0">
              <a:spcBef>
                <a:spcPts val="0"/>
              </a:spcBef>
              <a:spcAft>
                <a:spcPts val="0"/>
              </a:spcAft>
              <a:buSzPts val="1800"/>
              <a:buChar char="●"/>
            </a:pPr>
            <a:r>
              <a:rPr lang="en" sz="1800"/>
              <a:t>jQuery</a:t>
            </a:r>
            <a:endParaRPr sz="1800"/>
          </a:p>
          <a:p>
            <a:pPr marL="457200" lvl="0" indent="-342900" algn="l" rtl="0">
              <a:spcBef>
                <a:spcPts val="0"/>
              </a:spcBef>
              <a:spcAft>
                <a:spcPts val="0"/>
              </a:spcAft>
              <a:buSzPts val="1800"/>
              <a:buChar char="●"/>
            </a:pPr>
            <a:r>
              <a:rPr lang="en" sz="1800"/>
              <a:t>Node.js</a:t>
            </a:r>
            <a:endParaRPr sz="1800"/>
          </a:p>
          <a:p>
            <a:pPr marL="457200" lvl="0" indent="-342900" algn="l" rtl="0">
              <a:spcBef>
                <a:spcPts val="0"/>
              </a:spcBef>
              <a:spcAft>
                <a:spcPts val="0"/>
              </a:spcAft>
              <a:buSzPts val="1800"/>
              <a:buChar char="●"/>
            </a:pPr>
            <a:r>
              <a:rPr lang="en" sz="1800"/>
              <a:t>Python </a:t>
            </a:r>
            <a:endParaRPr sz="1800"/>
          </a:p>
          <a:p>
            <a:pPr marL="457200" lvl="0" indent="-342900" algn="l" rtl="0">
              <a:spcBef>
                <a:spcPts val="0"/>
              </a:spcBef>
              <a:spcAft>
                <a:spcPts val="0"/>
              </a:spcAft>
              <a:buSzPts val="1800"/>
              <a:buChar char="●"/>
            </a:pPr>
            <a:r>
              <a:rPr lang="en" sz="1800"/>
              <a:t>Jupyter Notebook</a:t>
            </a:r>
            <a:endParaRPr sz="1800"/>
          </a:p>
          <a:p>
            <a:pPr marL="457200" lvl="0" indent="-342900" algn="l" rtl="0">
              <a:spcBef>
                <a:spcPts val="0"/>
              </a:spcBef>
              <a:spcAft>
                <a:spcPts val="0"/>
              </a:spcAft>
              <a:buSzPts val="1800"/>
              <a:buChar char="●"/>
            </a:pPr>
            <a:r>
              <a:rPr lang="en" sz="1800"/>
              <a:t>SQL</a:t>
            </a:r>
            <a:endParaRPr sz="1800"/>
          </a:p>
          <a:p>
            <a:pPr marL="457200" lvl="0" indent="-342900" algn="l" rtl="0">
              <a:spcBef>
                <a:spcPts val="0"/>
              </a:spcBef>
              <a:spcAft>
                <a:spcPts val="0"/>
              </a:spcAft>
              <a:buSzPts val="1800"/>
              <a:buChar char="●"/>
            </a:pPr>
            <a:r>
              <a:rPr lang="en" sz="1800"/>
              <a:t>Illustrator</a:t>
            </a:r>
            <a:endParaRPr sz="1800"/>
          </a:p>
        </p:txBody>
      </p:sp>
      <p:sp>
        <p:nvSpPr>
          <p:cNvPr id="203" name="Google Shape;203;p23"/>
          <p:cNvSpPr txBox="1">
            <a:spLocks noGrp="1"/>
          </p:cNvSpPr>
          <p:nvPr>
            <p:ph type="body" idx="1"/>
          </p:nvPr>
        </p:nvSpPr>
        <p:spPr>
          <a:xfrm>
            <a:off x="4940675" y="1567550"/>
            <a:ext cx="42033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Photoshop</a:t>
            </a:r>
            <a:endParaRPr sz="1800"/>
          </a:p>
          <a:p>
            <a:pPr marL="457200" lvl="0" indent="-342900" algn="l" rtl="0">
              <a:spcBef>
                <a:spcPts val="0"/>
              </a:spcBef>
              <a:spcAft>
                <a:spcPts val="0"/>
              </a:spcAft>
              <a:buSzPts val="1800"/>
              <a:buChar char="●"/>
            </a:pPr>
            <a:r>
              <a:rPr lang="en" sz="1800"/>
              <a:t>After Effects</a:t>
            </a:r>
            <a:endParaRPr sz="1800"/>
          </a:p>
          <a:p>
            <a:pPr marL="457200" lvl="0" indent="-342900" algn="l" rtl="0">
              <a:spcBef>
                <a:spcPts val="0"/>
              </a:spcBef>
              <a:spcAft>
                <a:spcPts val="0"/>
              </a:spcAft>
              <a:buSzPts val="1800"/>
              <a:buChar char="●"/>
            </a:pPr>
            <a:r>
              <a:rPr lang="en" sz="1800"/>
              <a:t>Methode (CMS)</a:t>
            </a:r>
            <a:endParaRPr sz="1800"/>
          </a:p>
          <a:p>
            <a:pPr marL="457200" lvl="0" indent="-342900" algn="l" rtl="0">
              <a:spcBef>
                <a:spcPts val="0"/>
              </a:spcBef>
              <a:spcAft>
                <a:spcPts val="0"/>
              </a:spcAft>
              <a:buSzPts val="1800"/>
              <a:buChar char="●"/>
            </a:pPr>
            <a:r>
              <a:rPr lang="en" sz="1800"/>
              <a:t>Ellipsis (CMS)</a:t>
            </a:r>
            <a:endParaRPr sz="1800"/>
          </a:p>
          <a:p>
            <a:pPr marL="457200" lvl="0" indent="-342900" algn="l" rtl="0">
              <a:spcBef>
                <a:spcPts val="0"/>
              </a:spcBef>
              <a:spcAft>
                <a:spcPts val="0"/>
              </a:spcAft>
              <a:buSzPts val="1800"/>
              <a:buChar char="●"/>
            </a:pPr>
            <a:r>
              <a:rPr lang="en" sz="1800"/>
              <a:t>Anglerfish (CMS)</a:t>
            </a:r>
            <a:endParaRPr sz="1800"/>
          </a:p>
          <a:p>
            <a:pPr marL="457200" lvl="0" indent="-342900" algn="l" rtl="0">
              <a:spcBef>
                <a:spcPts val="0"/>
              </a:spcBef>
              <a:spcAft>
                <a:spcPts val="0"/>
              </a:spcAft>
              <a:buSzPts val="1800"/>
              <a:buChar char="●"/>
            </a:pPr>
            <a:r>
              <a:rPr lang="en" sz="1800"/>
              <a:t>Blender </a:t>
            </a:r>
            <a:endParaRPr sz="1800"/>
          </a:p>
          <a:p>
            <a:pPr marL="457200" lvl="0" indent="-342900" algn="l" rtl="0">
              <a:spcBef>
                <a:spcPts val="0"/>
              </a:spcBef>
              <a:spcAft>
                <a:spcPts val="0"/>
              </a:spcAft>
              <a:buSzPts val="1800"/>
              <a:buChar char="●"/>
            </a:pPr>
            <a:r>
              <a:rPr lang="en" sz="1800"/>
              <a:t>QGIS</a:t>
            </a:r>
            <a:endParaRPr sz="1800"/>
          </a:p>
          <a:p>
            <a:pPr marL="457200" lvl="0" indent="-342900" algn="l" rtl="0">
              <a:spcBef>
                <a:spcPts val="0"/>
              </a:spcBef>
              <a:spcAft>
                <a:spcPts val="0"/>
              </a:spcAft>
              <a:buSzPts val="1800"/>
              <a:buChar char="●"/>
            </a:pPr>
            <a:r>
              <a:rPr lang="en" sz="1800"/>
              <a:t>And more...</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We’ve also made graphics on: </a:t>
            </a:r>
            <a:endParaRPr/>
          </a:p>
          <a:p>
            <a:pPr marL="0" lvl="0" indent="0" algn="l" rtl="0">
              <a:lnSpc>
                <a:spcPct val="115000"/>
              </a:lnSpc>
              <a:spcBef>
                <a:spcPts val="0"/>
              </a:spcBef>
              <a:spcAft>
                <a:spcPts val="0"/>
              </a:spcAft>
              <a:buNone/>
            </a:pPr>
            <a:r>
              <a:rPr lang="en"/>
              <a:t>Game of Thrones</a:t>
            </a:r>
            <a:endParaRPr/>
          </a:p>
        </p:txBody>
      </p:sp>
      <p:sp>
        <p:nvSpPr>
          <p:cNvPr id="216" name="Google Shape;216;p25"/>
          <p:cNvSpPr txBox="1">
            <a:spLocks noGrp="1"/>
          </p:cNvSpPr>
          <p:nvPr>
            <p:ph type="body" idx="1"/>
          </p:nvPr>
        </p:nvSpPr>
        <p:spPr>
          <a:xfrm>
            <a:off x="1297500" y="1567550"/>
            <a:ext cx="35208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An illustrated guide to all 2,339 deaths in ‘Game of Thrones’</a:t>
            </a:r>
            <a:endParaRPr sz="1800"/>
          </a:p>
          <a:p>
            <a:pPr marL="0" lvl="0" indent="0" algn="l" rtl="0">
              <a:spcBef>
                <a:spcPts val="1600"/>
              </a:spcBef>
              <a:spcAft>
                <a:spcPts val="1600"/>
              </a:spcAft>
              <a:buNone/>
            </a:pPr>
            <a:r>
              <a:rPr lang="en" sz="1800" u="sng">
                <a:solidFill>
                  <a:schemeClr val="hlink"/>
                </a:solidFill>
                <a:hlinkClick r:id="rId3"/>
              </a:rPr>
              <a:t>http://wapo.st/thrones</a:t>
            </a:r>
            <a:r>
              <a:rPr lang="en" sz="1800"/>
              <a:t> </a:t>
            </a:r>
            <a:endParaRPr sz="1800"/>
          </a:p>
        </p:txBody>
      </p:sp>
      <p:pic>
        <p:nvPicPr>
          <p:cNvPr id="217" name="Google Shape;217;p25"/>
          <p:cNvPicPr preferRelativeResize="0"/>
          <p:nvPr/>
        </p:nvPicPr>
        <p:blipFill>
          <a:blip r:embed="rId4">
            <a:alphaModFix/>
          </a:blip>
          <a:stretch>
            <a:fillRect/>
          </a:stretch>
        </p:blipFill>
        <p:spPr>
          <a:xfrm>
            <a:off x="4894500" y="1440550"/>
            <a:ext cx="4020900" cy="2010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We’ve also made graphics on: </a:t>
            </a:r>
            <a:endParaRPr/>
          </a:p>
          <a:p>
            <a:pPr marL="0" lvl="0" indent="0" algn="l" rtl="0">
              <a:lnSpc>
                <a:spcPct val="115000"/>
              </a:lnSpc>
              <a:spcBef>
                <a:spcPts val="0"/>
              </a:spcBef>
              <a:spcAft>
                <a:spcPts val="0"/>
              </a:spcAft>
              <a:buNone/>
            </a:pPr>
            <a:r>
              <a:rPr lang="en"/>
              <a:t>Public lands</a:t>
            </a:r>
            <a:endParaRPr/>
          </a:p>
        </p:txBody>
      </p:sp>
      <p:sp>
        <p:nvSpPr>
          <p:cNvPr id="223" name="Google Shape;223;p26"/>
          <p:cNvSpPr txBox="1">
            <a:spLocks noGrp="1"/>
          </p:cNvSpPr>
          <p:nvPr>
            <p:ph type="body" idx="1"/>
          </p:nvPr>
        </p:nvSpPr>
        <p:spPr>
          <a:xfrm>
            <a:off x="1297500" y="1567550"/>
            <a:ext cx="35208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What remains of Bears Ears</a:t>
            </a:r>
            <a:endParaRPr sz="1800"/>
          </a:p>
          <a:p>
            <a:pPr marL="0" lvl="0" indent="0" algn="l" rtl="0">
              <a:spcBef>
                <a:spcPts val="1600"/>
              </a:spcBef>
              <a:spcAft>
                <a:spcPts val="0"/>
              </a:spcAft>
              <a:buNone/>
            </a:pPr>
            <a:r>
              <a:rPr lang="en" sz="1800" u="sng">
                <a:solidFill>
                  <a:schemeClr val="hlink"/>
                </a:solidFill>
                <a:hlinkClick r:id="rId3"/>
              </a:rPr>
              <a:t>http://wapo.st/bears-ears</a:t>
            </a:r>
            <a:r>
              <a:rPr lang="en" sz="1800"/>
              <a:t> </a:t>
            </a:r>
            <a:endParaRPr sz="1800"/>
          </a:p>
          <a:p>
            <a:pPr marL="0" lvl="0" indent="0" algn="l" rtl="0">
              <a:spcBef>
                <a:spcPts val="1600"/>
              </a:spcBef>
              <a:spcAft>
                <a:spcPts val="1600"/>
              </a:spcAft>
              <a:buNone/>
            </a:pPr>
            <a:r>
              <a:rPr lang="en" sz="1800" u="sng">
                <a:solidFill>
                  <a:schemeClr val="hlink"/>
                </a:solidFill>
                <a:hlinkClick r:id="rId4"/>
              </a:rPr>
              <a:t>Podcast clip</a:t>
            </a:r>
            <a:endParaRPr sz="1800"/>
          </a:p>
        </p:txBody>
      </p:sp>
      <p:pic>
        <p:nvPicPr>
          <p:cNvPr id="224" name="Google Shape;224;p26"/>
          <p:cNvPicPr preferRelativeResize="0"/>
          <p:nvPr/>
        </p:nvPicPr>
        <p:blipFill>
          <a:blip r:embed="rId5">
            <a:alphaModFix/>
          </a:blip>
          <a:stretch>
            <a:fillRect/>
          </a:stretch>
        </p:blipFill>
        <p:spPr>
          <a:xfrm>
            <a:off x="4894500" y="1440550"/>
            <a:ext cx="4020900" cy="27559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We’ve also made graphics on: </a:t>
            </a:r>
            <a:endParaRPr/>
          </a:p>
          <a:p>
            <a:pPr marL="0" lvl="0" indent="0" algn="l" rtl="0">
              <a:lnSpc>
                <a:spcPct val="115000"/>
              </a:lnSpc>
              <a:spcBef>
                <a:spcPts val="0"/>
              </a:spcBef>
              <a:spcAft>
                <a:spcPts val="0"/>
              </a:spcAft>
              <a:buNone/>
            </a:pPr>
            <a:r>
              <a:rPr lang="en"/>
              <a:t>Food trucks</a:t>
            </a:r>
            <a:endParaRPr/>
          </a:p>
        </p:txBody>
      </p:sp>
      <p:sp>
        <p:nvSpPr>
          <p:cNvPr id="230" name="Google Shape;230;p27"/>
          <p:cNvSpPr txBox="1">
            <a:spLocks noGrp="1"/>
          </p:cNvSpPr>
          <p:nvPr>
            <p:ph type="body" idx="1"/>
          </p:nvPr>
        </p:nvSpPr>
        <p:spPr>
          <a:xfrm>
            <a:off x="1297500" y="1567550"/>
            <a:ext cx="3565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What’s in a food truck?</a:t>
            </a:r>
            <a:endParaRPr sz="1800"/>
          </a:p>
          <a:p>
            <a:pPr marL="0" lvl="0" indent="0" algn="l" rtl="0">
              <a:spcBef>
                <a:spcPts val="1600"/>
              </a:spcBef>
              <a:spcAft>
                <a:spcPts val="0"/>
              </a:spcAft>
              <a:buNone/>
            </a:pPr>
            <a:r>
              <a:rPr lang="en" sz="1800" u="sng">
                <a:solidFill>
                  <a:schemeClr val="hlink"/>
                </a:solidFill>
                <a:hlinkClick r:id="rId3"/>
              </a:rPr>
              <a:t>https://wapo.st/foodtrucks</a:t>
            </a:r>
            <a:r>
              <a:rPr lang="en" sz="1800"/>
              <a:t>  </a:t>
            </a:r>
            <a:endParaRPr sz="1800"/>
          </a:p>
          <a:p>
            <a:pPr marL="0" lvl="0" indent="0" algn="l" rtl="0">
              <a:spcBef>
                <a:spcPts val="1600"/>
              </a:spcBef>
              <a:spcAft>
                <a:spcPts val="1600"/>
              </a:spcAft>
              <a:buNone/>
            </a:pPr>
            <a:endParaRPr sz="1800"/>
          </a:p>
        </p:txBody>
      </p:sp>
      <p:pic>
        <p:nvPicPr>
          <p:cNvPr id="231" name="Google Shape;231;p27"/>
          <p:cNvPicPr preferRelativeResize="0"/>
          <p:nvPr/>
        </p:nvPicPr>
        <p:blipFill rotWithShape="1">
          <a:blip r:embed="rId4">
            <a:alphaModFix/>
          </a:blip>
          <a:srcRect t="6247" b="6500"/>
          <a:stretch/>
        </p:blipFill>
        <p:spPr>
          <a:xfrm>
            <a:off x="4894500" y="1408863"/>
            <a:ext cx="4020901" cy="2716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We’ve also made graphics on: </a:t>
            </a:r>
            <a:endParaRPr/>
          </a:p>
          <a:p>
            <a:pPr marL="0" lvl="0" indent="0" algn="l" rtl="0">
              <a:lnSpc>
                <a:spcPct val="115000"/>
              </a:lnSpc>
              <a:spcBef>
                <a:spcPts val="0"/>
              </a:spcBef>
              <a:spcAft>
                <a:spcPts val="0"/>
              </a:spcAft>
              <a:buNone/>
            </a:pPr>
            <a:r>
              <a:rPr lang="en"/>
              <a:t>Wildfires </a:t>
            </a:r>
            <a:endParaRPr/>
          </a:p>
        </p:txBody>
      </p:sp>
      <p:sp>
        <p:nvSpPr>
          <p:cNvPr id="237" name="Google Shape;237;p28"/>
          <p:cNvSpPr txBox="1">
            <a:spLocks noGrp="1"/>
          </p:cNvSpPr>
          <p:nvPr>
            <p:ph type="body" idx="1"/>
          </p:nvPr>
        </p:nvSpPr>
        <p:spPr>
          <a:xfrm>
            <a:off x="1297500" y="1567550"/>
            <a:ext cx="3565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The grim scope of 2017’s California wildfire season is now clear. The danger’s not over.</a:t>
            </a:r>
            <a:endParaRPr sz="1800"/>
          </a:p>
          <a:p>
            <a:pPr marL="0" lvl="0" indent="0" algn="l" rtl="0">
              <a:spcBef>
                <a:spcPts val="1600"/>
              </a:spcBef>
              <a:spcAft>
                <a:spcPts val="0"/>
              </a:spcAft>
              <a:buNone/>
            </a:pPr>
            <a:r>
              <a:rPr lang="en" sz="1800" u="sng">
                <a:solidFill>
                  <a:schemeClr val="hlink"/>
                </a:solidFill>
                <a:hlinkClick r:id="rId3"/>
              </a:rPr>
              <a:t>http://wapo.st/california-fires-2017</a:t>
            </a:r>
            <a:r>
              <a:rPr lang="en" sz="1800"/>
              <a:t> </a:t>
            </a:r>
            <a:endParaRPr sz="1800"/>
          </a:p>
          <a:p>
            <a:pPr marL="0" lvl="0" indent="0" algn="l" rtl="0">
              <a:spcBef>
                <a:spcPts val="1600"/>
              </a:spcBef>
              <a:spcAft>
                <a:spcPts val="1600"/>
              </a:spcAft>
              <a:buNone/>
            </a:pPr>
            <a:endParaRPr sz="1800"/>
          </a:p>
        </p:txBody>
      </p:sp>
      <p:pic>
        <p:nvPicPr>
          <p:cNvPr id="238" name="Google Shape;238;p28"/>
          <p:cNvPicPr preferRelativeResize="0"/>
          <p:nvPr/>
        </p:nvPicPr>
        <p:blipFill>
          <a:blip r:embed="rId4">
            <a:alphaModFix/>
          </a:blip>
          <a:stretch>
            <a:fillRect/>
          </a:stretch>
        </p:blipFill>
        <p:spPr>
          <a:xfrm>
            <a:off x="4894500" y="1408875"/>
            <a:ext cx="4020901" cy="22116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Basically, we do stories on everything.</a:t>
            </a:r>
            <a:endParaRPr/>
          </a:p>
        </p:txBody>
      </p:sp>
      <p:sp>
        <p:nvSpPr>
          <p:cNvPr id="244" name="Google Shape;244;p2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Breaking news</a:t>
            </a:r>
            <a:endParaRPr sz="1800"/>
          </a:p>
          <a:p>
            <a:pPr marL="457200" lvl="0" indent="-342900" algn="l" rtl="0">
              <a:spcBef>
                <a:spcPts val="0"/>
              </a:spcBef>
              <a:spcAft>
                <a:spcPts val="0"/>
              </a:spcAft>
              <a:buSzPts val="1800"/>
              <a:buChar char="●"/>
            </a:pPr>
            <a:r>
              <a:rPr lang="en" sz="1800"/>
              <a:t>Education</a:t>
            </a:r>
            <a:endParaRPr sz="1800"/>
          </a:p>
          <a:p>
            <a:pPr marL="457200" lvl="0" indent="-342900" algn="l" rtl="0">
              <a:spcBef>
                <a:spcPts val="0"/>
              </a:spcBef>
              <a:spcAft>
                <a:spcPts val="0"/>
              </a:spcAft>
              <a:buSzPts val="1800"/>
              <a:buChar char="●"/>
            </a:pPr>
            <a:r>
              <a:rPr lang="en" sz="1800"/>
              <a:t>Politics</a:t>
            </a:r>
            <a:endParaRPr sz="1800"/>
          </a:p>
          <a:p>
            <a:pPr marL="457200" lvl="0" indent="-342900" algn="l" rtl="0">
              <a:spcBef>
                <a:spcPts val="0"/>
              </a:spcBef>
              <a:spcAft>
                <a:spcPts val="0"/>
              </a:spcAft>
              <a:buSzPts val="1800"/>
              <a:buChar char="●"/>
            </a:pPr>
            <a:r>
              <a:rPr lang="en" sz="1800"/>
              <a:t>Space</a:t>
            </a:r>
            <a:endParaRPr sz="1800"/>
          </a:p>
          <a:p>
            <a:pPr marL="457200" lvl="0" indent="-342900" algn="l" rtl="0">
              <a:spcBef>
                <a:spcPts val="0"/>
              </a:spcBef>
              <a:spcAft>
                <a:spcPts val="0"/>
              </a:spcAft>
              <a:buSzPts val="1800"/>
              <a:buChar char="●"/>
            </a:pPr>
            <a:r>
              <a:rPr lang="en" sz="1800"/>
              <a:t>Autonomous cars</a:t>
            </a:r>
            <a:endParaRPr sz="1800"/>
          </a:p>
          <a:p>
            <a:pPr marL="457200" lvl="0" indent="-342900" algn="l" rtl="0">
              <a:spcBef>
                <a:spcPts val="0"/>
              </a:spcBef>
              <a:spcAft>
                <a:spcPts val="0"/>
              </a:spcAft>
              <a:buSzPts val="1800"/>
              <a:buChar char="●"/>
            </a:pPr>
            <a:r>
              <a:rPr lang="en" sz="1800"/>
              <a:t>Local</a:t>
            </a:r>
            <a:endParaRPr sz="1800"/>
          </a:p>
          <a:p>
            <a:pPr marL="457200" lvl="0" indent="-342900" algn="l" rtl="0">
              <a:spcBef>
                <a:spcPts val="0"/>
              </a:spcBef>
              <a:spcAft>
                <a:spcPts val="0"/>
              </a:spcAft>
              <a:buSzPts val="1800"/>
              <a:buChar char="●"/>
            </a:pPr>
            <a:r>
              <a:rPr lang="en" sz="1800"/>
              <a:t>Foreign </a:t>
            </a:r>
            <a:endParaRPr sz="1800"/>
          </a:p>
          <a:p>
            <a:pPr marL="457200" lvl="0" indent="-342900" algn="l" rtl="0">
              <a:spcBef>
                <a:spcPts val="0"/>
              </a:spcBef>
              <a:spcAft>
                <a:spcPts val="0"/>
              </a:spcAft>
              <a:buSzPts val="1800"/>
              <a:buChar char="●"/>
            </a:pPr>
            <a:r>
              <a:rPr lang="en" sz="1800"/>
              <a:t>And so on and so forth...</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Why are visuals teams so important?</a:t>
            </a:r>
            <a:endParaRPr/>
          </a:p>
          <a:p>
            <a:pPr marL="0" lvl="0" indent="0" algn="l" rtl="0">
              <a:lnSpc>
                <a:spcPct val="115000"/>
              </a:lnSpc>
              <a:spcBef>
                <a:spcPts val="0"/>
              </a:spcBef>
              <a:spcAft>
                <a:spcPts val="0"/>
              </a:spcAft>
              <a:buNone/>
            </a:pPr>
            <a:r>
              <a:rPr lang="en"/>
              <a:t>Our work...</a:t>
            </a:r>
            <a:endParaRPr/>
          </a:p>
        </p:txBody>
      </p:sp>
      <p:sp>
        <p:nvSpPr>
          <p:cNvPr id="250" name="Google Shape;250;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Provides new experiences for readers</a:t>
            </a:r>
            <a:endParaRPr sz="1800"/>
          </a:p>
          <a:p>
            <a:pPr marL="457200" lvl="0" indent="-342900" algn="l" rtl="0">
              <a:spcBef>
                <a:spcPts val="0"/>
              </a:spcBef>
              <a:spcAft>
                <a:spcPts val="0"/>
              </a:spcAft>
              <a:buSzPts val="1800"/>
              <a:buChar char="●"/>
            </a:pPr>
            <a:r>
              <a:rPr lang="en" sz="1800"/>
              <a:t>Uses data and statistics to make points stronger</a:t>
            </a:r>
            <a:endParaRPr sz="1800"/>
          </a:p>
          <a:p>
            <a:pPr marL="457200" lvl="0" indent="-342900" algn="l" rtl="0">
              <a:spcBef>
                <a:spcPts val="0"/>
              </a:spcBef>
              <a:spcAft>
                <a:spcPts val="0"/>
              </a:spcAft>
              <a:buSzPts val="1800"/>
              <a:buChar char="●"/>
            </a:pPr>
            <a:r>
              <a:rPr lang="en" sz="1800"/>
              <a:t>Can enhance stories and make them more enticing </a:t>
            </a:r>
            <a:endParaRPr sz="1800"/>
          </a:p>
          <a:p>
            <a:pPr marL="457200" lvl="0" indent="-342900" algn="l" rtl="0">
              <a:spcBef>
                <a:spcPts val="0"/>
              </a:spcBef>
              <a:spcAft>
                <a:spcPts val="0"/>
              </a:spcAft>
              <a:buSzPts val="1800"/>
              <a:buChar char="●"/>
            </a:pPr>
            <a:r>
              <a:rPr lang="en" sz="1800"/>
              <a:t>Can make stories easier to understand</a:t>
            </a:r>
            <a:endParaRPr sz="1800"/>
          </a:p>
          <a:p>
            <a:pPr marL="457200" lvl="0" indent="-342900" algn="l" rtl="0">
              <a:spcBef>
                <a:spcPts val="0"/>
              </a:spcBef>
              <a:spcAft>
                <a:spcPts val="0"/>
              </a:spcAft>
              <a:buSzPts val="1800"/>
              <a:buChar char="●"/>
            </a:pPr>
            <a:r>
              <a:rPr lang="en" sz="1800"/>
              <a:t>Encourages cross-platform collaboration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With that, let’s get started.</a:t>
            </a:r>
            <a:endParaRPr/>
          </a:p>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HTML basics</a:t>
            </a:r>
            <a:endParaRPr/>
          </a:p>
        </p:txBody>
      </p:sp>
    </p:spTree>
    <p:extLst>
      <p:ext uri="{BB962C8B-B14F-4D97-AF65-F5344CB8AC3E}">
        <p14:creationId xmlns:p14="http://schemas.microsoft.com/office/powerpoint/2010/main" val="3056401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37989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141" name="Google Shape;141;p14"/>
          <p:cNvSpPr txBox="1">
            <a:spLocks noGrp="1"/>
          </p:cNvSpPr>
          <p:nvPr>
            <p:ph type="body" idx="1"/>
          </p:nvPr>
        </p:nvSpPr>
        <p:spPr>
          <a:xfrm>
            <a:off x="1297500" y="1353200"/>
            <a:ext cx="5468400" cy="303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Welcome</a:t>
            </a:r>
            <a:endParaRPr sz="1800"/>
          </a:p>
          <a:p>
            <a:pPr marL="0" lvl="0" indent="0" algn="l" rtl="0">
              <a:lnSpc>
                <a:spcPct val="115000"/>
              </a:lnSpc>
              <a:spcBef>
                <a:spcPts val="1600"/>
              </a:spcBef>
              <a:spcAft>
                <a:spcPts val="0"/>
              </a:spcAft>
              <a:buNone/>
            </a:pPr>
            <a:r>
              <a:rPr lang="en" sz="1800"/>
              <a:t>Introduction to your professor and classmates</a:t>
            </a:r>
            <a:endParaRPr sz="1800"/>
          </a:p>
          <a:p>
            <a:pPr marL="0" lvl="0" indent="0" algn="l" rtl="0">
              <a:lnSpc>
                <a:spcPct val="115000"/>
              </a:lnSpc>
              <a:spcBef>
                <a:spcPts val="1600"/>
              </a:spcBef>
              <a:spcAft>
                <a:spcPts val="0"/>
              </a:spcAft>
              <a:buNone/>
            </a:pPr>
            <a:r>
              <a:rPr lang="en" sz="1800"/>
              <a:t>Syllabus review</a:t>
            </a:r>
            <a:endParaRPr sz="1800"/>
          </a:p>
          <a:p>
            <a:pPr marL="0" lvl="0" indent="0" algn="l" rtl="0">
              <a:lnSpc>
                <a:spcPct val="115000"/>
              </a:lnSpc>
              <a:spcBef>
                <a:spcPts val="1600"/>
              </a:spcBef>
              <a:spcAft>
                <a:spcPts val="0"/>
              </a:spcAft>
              <a:buNone/>
            </a:pPr>
            <a:r>
              <a:rPr lang="en" sz="1800"/>
              <a:t>Resource sign up</a:t>
            </a:r>
            <a:endParaRPr sz="1800"/>
          </a:p>
          <a:p>
            <a:pPr marL="0" lvl="0" indent="0" algn="l" rtl="0">
              <a:lnSpc>
                <a:spcPct val="115000"/>
              </a:lnSpc>
              <a:spcBef>
                <a:spcPts val="1600"/>
              </a:spcBef>
              <a:spcAft>
                <a:spcPts val="0"/>
              </a:spcAft>
              <a:buNone/>
            </a:pPr>
            <a:r>
              <a:rPr lang="en" sz="1800"/>
              <a:t>Where this class could take you</a:t>
            </a:r>
            <a:endParaRPr sz="1800"/>
          </a:p>
          <a:p>
            <a:pPr marL="0" lvl="0" indent="0" algn="l" rtl="0">
              <a:lnSpc>
                <a:spcPct val="115000"/>
              </a:lnSpc>
              <a:spcBef>
                <a:spcPts val="1600"/>
              </a:spcBef>
              <a:spcAft>
                <a:spcPts val="1600"/>
              </a:spcAft>
              <a:buNone/>
            </a:pPr>
            <a:r>
              <a:rPr lang="en" sz="1800"/>
              <a:t>Lecture: HTML basics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Overview</a:t>
            </a:r>
            <a:endParaRPr/>
          </a:p>
        </p:txBody>
      </p:sp>
      <p:sp>
        <p:nvSpPr>
          <p:cNvPr id="147" name="Google Shape;147;p15"/>
          <p:cNvSpPr txBox="1">
            <a:spLocks noGrp="1"/>
          </p:cNvSpPr>
          <p:nvPr>
            <p:ph type="body" idx="1"/>
          </p:nvPr>
        </p:nvSpPr>
        <p:spPr>
          <a:xfrm>
            <a:off x="1297500" y="1186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In this course, students will use </a:t>
            </a:r>
            <a:r>
              <a:rPr lang="en" sz="1600" b="1" dirty="0">
                <a:highlight>
                  <a:schemeClr val="accent1"/>
                </a:highlight>
              </a:rPr>
              <a:t>web design and development for visual storytelling.</a:t>
            </a:r>
            <a:r>
              <a:rPr lang="en" sz="1600" dirty="0"/>
              <a:t> From graphic design fundamentals to basic data analysis and visualization, students will use the tools of the web for digital news production. By the end of the semester, students will build a </a:t>
            </a:r>
            <a:r>
              <a:rPr lang="en" sz="1600" b="1" dirty="0">
                <a:highlight>
                  <a:schemeClr val="accent1"/>
                </a:highlight>
              </a:rPr>
              <a:t>digital resume/portfolio package and create a multimedia news</a:t>
            </a:r>
            <a:endParaRPr sz="1600" b="1" dirty="0">
              <a:highlight>
                <a:schemeClr val="accent1"/>
              </a:highlight>
            </a:endParaRPr>
          </a:p>
          <a:p>
            <a:pPr marL="0" lvl="0" indent="0" algn="l" rtl="0">
              <a:spcBef>
                <a:spcPts val="0"/>
              </a:spcBef>
              <a:spcAft>
                <a:spcPts val="0"/>
              </a:spcAft>
              <a:buNone/>
            </a:pPr>
            <a:r>
              <a:rPr lang="en" sz="1600" b="1" dirty="0">
                <a:highlight>
                  <a:schemeClr val="accent1"/>
                </a:highlight>
              </a:rPr>
              <a:t>feature story.</a:t>
            </a:r>
            <a:endParaRPr sz="1600" b="1" dirty="0">
              <a:highlight>
                <a:schemeClr val="accent1"/>
              </a:highlight>
            </a:endParaRPr>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The core of the class will be learning </a:t>
            </a:r>
            <a:r>
              <a:rPr lang="en" sz="1600" b="1" dirty="0">
                <a:highlight>
                  <a:schemeClr val="accent1"/>
                </a:highlight>
              </a:rPr>
              <a:t>HTML, CSS and graphics</a:t>
            </a:r>
            <a:r>
              <a:rPr lang="en" sz="1600" dirty="0"/>
              <a:t> to produce work for desktop and mobile experiences. The course will also discuss photo editing, search engine optimization, web analytics and ethics. The class will include lectures, but will largely be </a:t>
            </a:r>
            <a:r>
              <a:rPr lang="en" sz="1600" b="1" dirty="0">
                <a:highlight>
                  <a:schemeClr val="accent1"/>
                </a:highlight>
              </a:rPr>
              <a:t>hands-on in-class assignments and online, self-directed learning modules.</a:t>
            </a:r>
            <a:endParaRPr sz="1600" b="1" dirty="0">
              <a:highlight>
                <a:schemeClr val="accen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am I?</a:t>
            </a:r>
            <a:endParaRPr/>
          </a:p>
        </p:txBody>
      </p:sp>
      <p:sp>
        <p:nvSpPr>
          <p:cNvPr id="153" name="Google Shape;153;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Currently: Graphics reporter for The Washington Post</a:t>
            </a:r>
            <a:endParaRPr sz="1800"/>
          </a:p>
          <a:p>
            <a:pPr marL="457200" lvl="0" indent="-342900" algn="l" rtl="0">
              <a:spcBef>
                <a:spcPts val="0"/>
              </a:spcBef>
              <a:spcAft>
                <a:spcPts val="0"/>
              </a:spcAft>
              <a:buSzPts val="1800"/>
              <a:buChar char="●"/>
            </a:pPr>
            <a:r>
              <a:rPr lang="en" sz="1800"/>
              <a:t>Previously: News Apps Developer at NPR; Visuals Intern at NPR</a:t>
            </a:r>
            <a:endParaRPr sz="1800"/>
          </a:p>
          <a:p>
            <a:pPr marL="457200" lvl="0" indent="-342900" algn="l" rtl="0">
              <a:spcBef>
                <a:spcPts val="0"/>
              </a:spcBef>
              <a:spcAft>
                <a:spcPts val="0"/>
              </a:spcAft>
              <a:buSzPts val="1800"/>
              <a:buChar char="●"/>
            </a:pPr>
            <a:r>
              <a:rPr lang="en" sz="1800"/>
              <a:t>Graduated from UNC-Chapel Hill journalism school  in 2016 </a:t>
            </a:r>
            <a:endParaRPr sz="1800"/>
          </a:p>
          <a:p>
            <a:pPr marL="457200" lvl="0" indent="-342900" algn="l" rtl="0">
              <a:spcBef>
                <a:spcPts val="0"/>
              </a:spcBef>
              <a:spcAft>
                <a:spcPts val="0"/>
              </a:spcAft>
              <a:buSzPts val="1800"/>
              <a:buChar char="●"/>
            </a:pPr>
            <a:r>
              <a:rPr lang="en" sz="1800"/>
              <a:t>Attended the New York Times Student Journalism Institute </a:t>
            </a:r>
            <a:endParaRPr sz="1800"/>
          </a:p>
        </p:txBody>
      </p:sp>
      <p:pic>
        <p:nvPicPr>
          <p:cNvPr id="154" name="Google Shape;154;p16"/>
          <p:cNvPicPr preferRelativeResize="0"/>
          <p:nvPr/>
        </p:nvPicPr>
        <p:blipFill>
          <a:blip r:embed="rId3">
            <a:alphaModFix/>
          </a:blip>
          <a:stretch>
            <a:fillRect/>
          </a:stretch>
        </p:blipFill>
        <p:spPr>
          <a:xfrm>
            <a:off x="7322425" y="2955900"/>
            <a:ext cx="1522849" cy="1522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Introductions</a:t>
            </a:r>
            <a:endParaRPr/>
          </a:p>
        </p:txBody>
      </p:sp>
      <p:sp>
        <p:nvSpPr>
          <p:cNvPr id="166" name="Google Shape;166;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Name</a:t>
            </a:r>
            <a:endParaRPr sz="1600"/>
          </a:p>
          <a:p>
            <a:pPr marL="457200" lvl="0" indent="-330200" algn="l" rtl="0">
              <a:spcBef>
                <a:spcPts val="0"/>
              </a:spcBef>
              <a:spcAft>
                <a:spcPts val="0"/>
              </a:spcAft>
              <a:buSzPts val="1600"/>
              <a:buChar char="●"/>
            </a:pPr>
            <a:r>
              <a:rPr lang="en" sz="1600"/>
              <a:t>Class</a:t>
            </a:r>
            <a:endParaRPr sz="1600"/>
          </a:p>
          <a:p>
            <a:pPr marL="457200" lvl="0" indent="-330200" algn="l" rtl="0">
              <a:spcBef>
                <a:spcPts val="0"/>
              </a:spcBef>
              <a:spcAft>
                <a:spcPts val="0"/>
              </a:spcAft>
              <a:buSzPts val="1600"/>
              <a:buChar char="●"/>
            </a:pPr>
            <a:r>
              <a:rPr lang="en" sz="1600"/>
              <a:t>Journalism experience</a:t>
            </a:r>
            <a:endParaRPr sz="1600"/>
          </a:p>
          <a:p>
            <a:pPr marL="457200" lvl="0" indent="-330200" algn="l" rtl="0">
              <a:spcBef>
                <a:spcPts val="0"/>
              </a:spcBef>
              <a:spcAft>
                <a:spcPts val="0"/>
              </a:spcAft>
              <a:buSzPts val="1600"/>
              <a:buChar char="●"/>
            </a:pPr>
            <a:r>
              <a:rPr lang="en" sz="1600"/>
              <a:t>Technology, design and software skills </a:t>
            </a:r>
            <a:endParaRPr sz="1600"/>
          </a:p>
          <a:p>
            <a:pPr marL="457200" lvl="0" indent="-330200" algn="l" rtl="0">
              <a:spcBef>
                <a:spcPts val="0"/>
              </a:spcBef>
              <a:spcAft>
                <a:spcPts val="0"/>
              </a:spcAft>
              <a:buSzPts val="1600"/>
              <a:buChar char="●"/>
            </a:pPr>
            <a:r>
              <a:rPr lang="en" sz="1600"/>
              <a:t>Why you’re here</a:t>
            </a:r>
            <a:endParaRPr sz="1600"/>
          </a:p>
          <a:p>
            <a:pPr marL="457200" lvl="0" indent="-330200" algn="l" rtl="0">
              <a:spcBef>
                <a:spcPts val="0"/>
              </a:spcBef>
              <a:spcAft>
                <a:spcPts val="0"/>
              </a:spcAft>
              <a:buSzPts val="1600"/>
              <a:buChar char="●"/>
            </a:pPr>
            <a:r>
              <a:rPr lang="en" sz="1600"/>
              <a:t>Hopeful takeaways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Good,</a:t>
            </a:r>
            <a:br>
              <a:rPr lang="en-US" dirty="0"/>
            </a:br>
            <a:r>
              <a:rPr lang="en-US" dirty="0"/>
              <a:t>The Bad and</a:t>
            </a:r>
            <a:br>
              <a:rPr lang="en-US" dirty="0"/>
            </a:br>
            <a:r>
              <a:rPr lang="en-US" dirty="0">
                <a:hlinkClick r:id="rId3"/>
              </a:rPr>
              <a:t>The Syllabus</a:t>
            </a:r>
            <a:endParaRPr dirty="0"/>
          </a:p>
        </p:txBody>
      </p:sp>
      <p:pic>
        <p:nvPicPr>
          <p:cNvPr id="2" name="Picture 1">
            <a:extLst>
              <a:ext uri="{FF2B5EF4-FFF2-40B4-BE49-F238E27FC236}">
                <a16:creationId xmlns:a16="http://schemas.microsoft.com/office/drawing/2014/main" id="{B9DA2DFB-AFD3-7646-89F7-7D9CB67755C1}"/>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159757" y="866775"/>
            <a:ext cx="7652872" cy="352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Class site:</a:t>
            </a:r>
            <a:br>
              <a:rPr lang="en-US" dirty="0"/>
            </a:br>
            <a:r>
              <a:rPr lang="en-US" dirty="0">
                <a:hlinkClick r:id="rId3"/>
              </a:rPr>
              <a:t>https://brmayes.github.io/jour352</a:t>
            </a:r>
            <a:r>
              <a:rPr lang="en-US" dirty="0"/>
              <a:t>  </a:t>
            </a:r>
            <a:endParaRPr dirty="0"/>
          </a:p>
        </p:txBody>
      </p:sp>
    </p:spTree>
    <p:extLst>
      <p:ext uri="{BB962C8B-B14F-4D97-AF65-F5344CB8AC3E}">
        <p14:creationId xmlns:p14="http://schemas.microsoft.com/office/powerpoint/2010/main" val="721449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 for online class resources</a:t>
            </a:r>
            <a:endParaRPr/>
          </a:p>
        </p:txBody>
      </p:sp>
      <p:sp>
        <p:nvSpPr>
          <p:cNvPr id="177" name="Google Shape;17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u="sng" dirty="0">
                <a:solidFill>
                  <a:schemeClr val="hlink"/>
                </a:solidFill>
                <a:hlinkClick r:id="rId3"/>
              </a:rPr>
              <a:t>Github</a:t>
            </a:r>
            <a:r>
              <a:rPr lang="en" sz="1600" dirty="0"/>
              <a:t> - For version control of your code, site hosting</a:t>
            </a:r>
            <a:endParaRPr sz="1600" dirty="0"/>
          </a:p>
          <a:p>
            <a:pPr marL="457200" lvl="0" indent="-330200" algn="l" rtl="0">
              <a:spcBef>
                <a:spcPts val="0"/>
              </a:spcBef>
              <a:spcAft>
                <a:spcPts val="0"/>
              </a:spcAft>
              <a:buSzPts val="1600"/>
              <a:buChar char="●"/>
            </a:pPr>
            <a:r>
              <a:rPr lang="en" sz="1600" u="sng" dirty="0">
                <a:solidFill>
                  <a:schemeClr val="hlink"/>
                </a:solidFill>
                <a:hlinkClick r:id="rId4"/>
              </a:rPr>
              <a:t>Codecademy</a:t>
            </a:r>
            <a:r>
              <a:rPr lang="en" sz="1600" dirty="0"/>
              <a:t> - Used to learn coding basics, will be frequented for homework assignments</a:t>
            </a:r>
            <a:endParaRPr sz="1600" dirty="0"/>
          </a:p>
          <a:p>
            <a:pPr marL="457200" lvl="0" indent="-330200" algn="l" rtl="0">
              <a:spcBef>
                <a:spcPts val="0"/>
              </a:spcBef>
              <a:spcAft>
                <a:spcPts val="0"/>
              </a:spcAft>
              <a:buSzPts val="1600"/>
              <a:buChar char="●"/>
            </a:pPr>
            <a:r>
              <a:rPr lang="en" sz="1600" u="sng" dirty="0">
                <a:solidFill>
                  <a:schemeClr val="hlink"/>
                </a:solidFill>
                <a:hlinkClick r:id="rId5"/>
              </a:rPr>
              <a:t>LinkedIn Learning</a:t>
            </a:r>
            <a:r>
              <a:rPr lang="en" sz="1600" dirty="0"/>
              <a:t> - Formerly </a:t>
            </a:r>
            <a:r>
              <a:rPr lang="en" sz="1600" dirty="0" err="1"/>
              <a:t>Lynda.com</a:t>
            </a:r>
            <a:r>
              <a:rPr lang="en" sz="1600" dirty="0"/>
              <a:t>, online video tutorials for design and code</a:t>
            </a:r>
            <a:endParaRPr sz="1600" dirty="0"/>
          </a:p>
          <a:p>
            <a:pPr marL="0" lvl="0" indent="0" algn="l" rtl="0">
              <a:spcBef>
                <a:spcPts val="1600"/>
              </a:spcBef>
              <a:spcAft>
                <a:spcPts val="0"/>
              </a:spcAft>
              <a:buNone/>
            </a:pPr>
            <a:r>
              <a:rPr lang="en" sz="1600" dirty="0"/>
              <a:t>Download: </a:t>
            </a:r>
            <a:endParaRPr sz="1600" dirty="0"/>
          </a:p>
          <a:p>
            <a:pPr marL="457200" lvl="0" indent="-330200" algn="l" rtl="0">
              <a:spcBef>
                <a:spcPts val="1600"/>
              </a:spcBef>
              <a:spcAft>
                <a:spcPts val="0"/>
              </a:spcAft>
              <a:buSzPts val="1600"/>
              <a:buChar char="●"/>
            </a:pPr>
            <a:r>
              <a:rPr lang="en" sz="1600" u="sng" dirty="0">
                <a:solidFill>
                  <a:schemeClr val="hlink"/>
                </a:solidFill>
                <a:hlinkClick r:id="rId6"/>
              </a:rPr>
              <a:t>Atom</a:t>
            </a:r>
            <a:r>
              <a:rPr lang="en" sz="1600" dirty="0"/>
              <a:t> - Open source editing software</a:t>
            </a:r>
            <a:endParaRPr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any given day, I...</a:t>
            </a:r>
            <a:endParaRPr/>
          </a:p>
        </p:txBody>
      </p:sp>
      <p:sp>
        <p:nvSpPr>
          <p:cNvPr id="160" name="Google Shape;160;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Research and report out stories, from breaking news to features</a:t>
            </a:r>
            <a:endParaRPr sz="1800"/>
          </a:p>
          <a:p>
            <a:pPr marL="457200" lvl="0" indent="-342900" algn="l" rtl="0">
              <a:spcBef>
                <a:spcPts val="0"/>
              </a:spcBef>
              <a:spcAft>
                <a:spcPts val="0"/>
              </a:spcAft>
              <a:buSzPts val="1800"/>
              <a:buChar char="●"/>
            </a:pPr>
            <a:r>
              <a:rPr lang="en" sz="1800"/>
              <a:t>Write HTML, CSS,  javascript or python</a:t>
            </a:r>
            <a:endParaRPr sz="1800"/>
          </a:p>
          <a:p>
            <a:pPr marL="457200" lvl="0" indent="-342900" algn="l" rtl="0">
              <a:spcBef>
                <a:spcPts val="0"/>
              </a:spcBef>
              <a:spcAft>
                <a:spcPts val="0"/>
              </a:spcAft>
              <a:buSzPts val="1800"/>
              <a:buChar char="●"/>
            </a:pPr>
            <a:r>
              <a:rPr lang="en" sz="1800"/>
              <a:t>Analyze data</a:t>
            </a:r>
            <a:endParaRPr sz="1800"/>
          </a:p>
          <a:p>
            <a:pPr marL="457200" lvl="0" indent="-342900" algn="l" rtl="0">
              <a:spcBef>
                <a:spcPts val="0"/>
              </a:spcBef>
              <a:spcAft>
                <a:spcPts val="0"/>
              </a:spcAft>
              <a:buSzPts val="1800"/>
              <a:buChar char="●"/>
            </a:pPr>
            <a:r>
              <a:rPr lang="en" sz="1800"/>
              <a:t>Make “daily” graphics</a:t>
            </a:r>
            <a:endParaRPr sz="1800"/>
          </a:p>
          <a:p>
            <a:pPr marL="457200" lvl="0" indent="-342900" algn="l" rtl="0">
              <a:spcBef>
                <a:spcPts val="0"/>
              </a:spcBef>
              <a:spcAft>
                <a:spcPts val="0"/>
              </a:spcAft>
              <a:buSzPts val="1800"/>
              <a:buChar char="●"/>
            </a:pPr>
            <a:r>
              <a:rPr lang="en" sz="1800"/>
              <a:t>Prep print graphics for the next day’s paper</a:t>
            </a:r>
            <a:endParaRPr sz="1800"/>
          </a:p>
          <a:p>
            <a:pPr marL="457200" lvl="0" indent="0" algn="l" rtl="0">
              <a:spcBef>
                <a:spcPts val="1600"/>
              </a:spcBef>
              <a:spcAft>
                <a:spcPts val="1600"/>
              </a:spcAft>
              <a:buNone/>
            </a:pPr>
            <a:endParaRPr sz="180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578</Words>
  <Application>Microsoft Macintosh PowerPoint</Application>
  <PresentationFormat>On-screen Show (16:9)</PresentationFormat>
  <Paragraphs>103</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Lato</vt:lpstr>
      <vt:lpstr>Montserrat</vt:lpstr>
      <vt:lpstr>Arial</vt:lpstr>
      <vt:lpstr>Focus</vt:lpstr>
      <vt:lpstr>JOUR 352: Interactive Design and Development </vt:lpstr>
      <vt:lpstr>Agenda</vt:lpstr>
      <vt:lpstr>Course Overview</vt:lpstr>
      <vt:lpstr>Who am I?</vt:lpstr>
      <vt:lpstr>Introductions</vt:lpstr>
      <vt:lpstr>The Good, The Bad and The Syllabus</vt:lpstr>
      <vt:lpstr>Class site: https://brmayes.github.io/jour352  </vt:lpstr>
      <vt:lpstr>Sign up for online class resources</vt:lpstr>
      <vt:lpstr>On any given day, I...</vt:lpstr>
      <vt:lpstr>PowerPoint Presentation</vt:lpstr>
      <vt:lpstr>Who is @PostGraphics and what is a graphics reporter? We’re reporters but we’re also… </vt:lpstr>
      <vt:lpstr>What tools do we use?</vt:lpstr>
      <vt:lpstr>We’ve also made graphics on:  Game of Thrones</vt:lpstr>
      <vt:lpstr>We’ve also made graphics on:  Public lands</vt:lpstr>
      <vt:lpstr>We’ve also made graphics on:  Food trucks</vt:lpstr>
      <vt:lpstr>We’ve also made graphics on:  Wildfires </vt:lpstr>
      <vt:lpstr>Basically, we do stories on everything.</vt:lpstr>
      <vt:lpstr>Why are visuals teams so important? Our work...</vt:lpstr>
      <vt:lpstr>With that, let’s get started.  HTML basics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 352: Interactive Design and Development </dc:title>
  <cp:lastModifiedBy>Mayes, Brittany</cp:lastModifiedBy>
  <cp:revision>3</cp:revision>
  <dcterms:modified xsi:type="dcterms:W3CDTF">2020-01-29T00:20:48Z</dcterms:modified>
</cp:coreProperties>
</file>